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1"/>
  </p:notesMasterIdLst>
  <p:sldIdLst>
    <p:sldId id="328" r:id="rId2"/>
    <p:sldId id="335" r:id="rId3"/>
    <p:sldId id="395" r:id="rId4"/>
    <p:sldId id="385" r:id="rId5"/>
    <p:sldId id="388" r:id="rId6"/>
    <p:sldId id="394" r:id="rId7"/>
    <p:sldId id="404" r:id="rId8"/>
    <p:sldId id="407" r:id="rId9"/>
    <p:sldId id="414" r:id="rId10"/>
    <p:sldId id="418" r:id="rId11"/>
    <p:sldId id="420" r:id="rId12"/>
    <p:sldId id="410" r:id="rId13"/>
    <p:sldId id="359" r:id="rId14"/>
    <p:sldId id="408" r:id="rId15"/>
    <p:sldId id="396" r:id="rId16"/>
    <p:sldId id="392" r:id="rId17"/>
    <p:sldId id="422" r:id="rId18"/>
    <p:sldId id="423" r:id="rId19"/>
    <p:sldId id="399" r:id="rId20"/>
    <p:sldId id="402" r:id="rId21"/>
    <p:sldId id="403" r:id="rId22"/>
    <p:sldId id="400" r:id="rId23"/>
    <p:sldId id="401" r:id="rId24"/>
    <p:sldId id="405" r:id="rId25"/>
    <p:sldId id="406" r:id="rId26"/>
    <p:sldId id="412" r:id="rId27"/>
    <p:sldId id="411" r:id="rId28"/>
    <p:sldId id="417" r:id="rId29"/>
    <p:sldId id="421" r:id="rId30"/>
    <p:sldId id="397" r:id="rId31"/>
    <p:sldId id="398" r:id="rId32"/>
    <p:sldId id="386" r:id="rId33"/>
    <p:sldId id="334" r:id="rId34"/>
    <p:sldId id="387" r:id="rId35"/>
    <p:sldId id="391" r:id="rId36"/>
    <p:sldId id="409" r:id="rId37"/>
    <p:sldId id="389" r:id="rId38"/>
    <p:sldId id="393" r:id="rId39"/>
    <p:sldId id="42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9D4DED-C15A-4917-A1C2-CB065603D951}">
          <p14:sldIdLst>
            <p14:sldId id="328"/>
            <p14:sldId id="335"/>
            <p14:sldId id="395"/>
            <p14:sldId id="385"/>
            <p14:sldId id="388"/>
            <p14:sldId id="394"/>
            <p14:sldId id="404"/>
            <p14:sldId id="407"/>
            <p14:sldId id="414"/>
            <p14:sldId id="418"/>
            <p14:sldId id="420"/>
            <p14:sldId id="410"/>
            <p14:sldId id="359"/>
          </p14:sldIdLst>
        </p14:section>
        <p14:section name="제목 없는 구역" id="{D021C70D-F16F-44EA-8882-C67E16865ED0}">
          <p14:sldIdLst>
            <p14:sldId id="408"/>
            <p14:sldId id="396"/>
            <p14:sldId id="392"/>
            <p14:sldId id="422"/>
            <p14:sldId id="423"/>
            <p14:sldId id="399"/>
            <p14:sldId id="402"/>
            <p14:sldId id="403"/>
            <p14:sldId id="400"/>
            <p14:sldId id="401"/>
            <p14:sldId id="405"/>
            <p14:sldId id="406"/>
            <p14:sldId id="412"/>
            <p14:sldId id="411"/>
            <p14:sldId id="417"/>
            <p14:sldId id="421"/>
            <p14:sldId id="397"/>
            <p14:sldId id="398"/>
            <p14:sldId id="386"/>
            <p14:sldId id="334"/>
            <p14:sldId id="387"/>
            <p14:sldId id="391"/>
            <p14:sldId id="409"/>
            <p14:sldId id="389"/>
            <p14:sldId id="39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지용" initials="신지" lastIdx="2" clrIdx="0">
    <p:extLst>
      <p:ext uri="{19B8F6BF-5375-455C-9EA6-DF929625EA0E}">
        <p15:presenceInfo xmlns:p15="http://schemas.microsoft.com/office/powerpoint/2012/main" userId="bdb063194f4d3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2" autoAdjust="0"/>
    <p:restoredTop sz="88192" autoAdjust="0"/>
  </p:normalViewPr>
  <p:slideViewPr>
    <p:cSldViewPr snapToGrid="0">
      <p:cViewPr varScale="1">
        <p:scale>
          <a:sx n="97" d="100"/>
          <a:sy n="97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9296F9B-E49D-4D5C-8644-89DAE5079D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6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5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019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365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-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The training of procedure for  is to maximize the probability of D making a mistake. This framework corresponds to a minimax two-player game.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Times New Roman"/>
              </a:rPr>
              <a:t>In the space of arbitrary functions G and D, a unique solution exists, with G recovering the training data distribution and D equal to ½ everywhere.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92D5BF4-189D-401E-8469-D45ABC141532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86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50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126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154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42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1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3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16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8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02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5564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53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876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347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15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196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308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06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854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464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65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372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082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09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698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47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9681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529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0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84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12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66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36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040062-97CA-4090-8651-F48CE09D00CB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81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45417B5-5A85-4E30-B445-4D89373736E7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5/23/2022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5DCCFA-0A19-4F8B-92DE-A7B7D545EED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1144" TargetMode="External"/><Relationship Id="rId3" Type="http://schemas.openxmlformats.org/officeDocument/2006/relationships/image" Target="../media/image1.tif"/><Relationship Id="rId7" Type="http://schemas.openxmlformats.org/officeDocument/2006/relationships/hyperlink" Target="https://arxiv.org/abs/1905.017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9.06035" TargetMode="External"/><Relationship Id="rId5" Type="http://schemas.openxmlformats.org/officeDocument/2006/relationships/hyperlink" Target="https://arxiv.org/abs/1806.09055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t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t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t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t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3977640"/>
            <a:ext cx="9029520" cy="2471386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 fontScale="92500" lnSpcReduction="10000"/>
          </a:bodyPr>
          <a:lstStyle/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동서대학교 대학원 컴퓨터공학과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Yong Shin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-Ki</a:t>
            </a:r>
            <a:r>
              <a:rPr lang="ko-KR" alt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Prof (advisor)</a:t>
            </a:r>
          </a:p>
          <a:p>
            <a:pPr marL="1829160" lvl="4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pc="-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2022.04.05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454066"/>
            <a:ext cx="9144000" cy="403934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B3FE-8075-4EFF-89EF-E3EF337FCC5C}"/>
              </a:ext>
            </a:extLst>
          </p:cNvPr>
          <p:cNvSpPr txBox="1"/>
          <p:nvPr/>
        </p:nvSpPr>
        <p:spPr>
          <a:xfrm>
            <a:off x="-199024" y="47916"/>
            <a:ext cx="6234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9160" lvl="4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20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3B517-AB6B-46FF-87FD-07FBC6442524}"/>
              </a:ext>
            </a:extLst>
          </p:cNvPr>
          <p:cNvSpPr txBox="1"/>
          <p:nvPr/>
        </p:nvSpPr>
        <p:spPr>
          <a:xfrm>
            <a:off x="933794" y="1893569"/>
            <a:ext cx="727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 </a:t>
            </a:r>
            <a:r>
              <a:rPr lang="ko-KR" altLang="en-US" sz="4800" spc="-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연구 방향 및 보고</a:t>
            </a:r>
            <a:endParaRPr lang="en-US" spc="-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3D6D7-E126-4388-AAF9-1EC1120A2F50}"/>
              </a:ext>
            </a:extLst>
          </p:cNvPr>
          <p:cNvSpPr txBox="1"/>
          <p:nvPr/>
        </p:nvSpPr>
        <p:spPr>
          <a:xfrm>
            <a:off x="1366683" y="3590641"/>
            <a:ext cx="6499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연속적인 아키텍처 인코딩과 이산 </a:t>
            </a:r>
            <a:r>
              <a:rPr lang="ko-KR" altLang="en-US" dirty="0" err="1"/>
              <a:t>아키텍처간의</a:t>
            </a:r>
            <a:r>
              <a:rPr lang="ko-KR" altLang="en-US" dirty="0"/>
              <a:t> 불일치를 겪을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en-US" altLang="ko-KR" dirty="0" err="1"/>
              <a:t>Softmax</a:t>
            </a:r>
            <a:r>
              <a:rPr lang="en-US" altLang="ko-KR" dirty="0"/>
              <a:t> temperature</a:t>
            </a:r>
            <a:r>
              <a:rPr lang="ko-KR" altLang="en-US" dirty="0"/>
              <a:t>를 </a:t>
            </a:r>
            <a:r>
              <a:rPr lang="en-US" altLang="ko-KR" dirty="0" err="1"/>
              <a:t>Anealing</a:t>
            </a:r>
            <a:r>
              <a:rPr lang="en-US" altLang="ko-KR" dirty="0"/>
              <a:t> </a:t>
            </a:r>
            <a:r>
              <a:rPr lang="ko-KR" altLang="en-US" dirty="0"/>
              <a:t>함으로써 완화될 수 있음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847E5-3D75-4DB2-BCEC-4CBA9832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4" y="2114000"/>
            <a:ext cx="7821561" cy="10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901296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272389"/>
            <a:ext cx="7732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문제는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사료됨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90D29-87FB-4E4A-A530-C04893EEDC58}"/>
              </a:ext>
            </a:extLst>
          </p:cNvPr>
          <p:cNvSpPr txBox="1"/>
          <p:nvPr/>
        </p:nvSpPr>
        <p:spPr>
          <a:xfrm>
            <a:off x="898357" y="1359445"/>
            <a:ext cx="683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https://arxiv.org/abs/1806.09055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https://arxiv.org/abs/1909.06035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https://arxiv.org/abs/1905.01786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8"/>
              </a:rPr>
              <a:t>https://arxiv.org/abs/1611.01144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82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60" y="6498850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149680" y="6263640"/>
            <a:ext cx="541800" cy="558000"/>
          </a:xfrm>
          <a:prstGeom prst="rect">
            <a:avLst/>
          </a:prstGeom>
          <a:solidFill>
            <a:srgbClr val="970000"/>
          </a:solidFill>
          <a:ln w="57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TextShape 3"/>
          <p:cNvSpPr txBox="1"/>
          <p:nvPr/>
        </p:nvSpPr>
        <p:spPr>
          <a:xfrm>
            <a:off x="6496200" y="640548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CEE66-8A06-4147-AD7C-0007C7E7F7D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830" name="Group 4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831" name="Group 5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832" name="Group 6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833" name="CustomShape 7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4" name="CustomShape 8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6" name="CustomShape 10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837" name="Picture 34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838" name="Picture 29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839" name="CustomShape 11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lnSpcReduction="10000"/>
            </a:bodyPr>
            <a:lstStyle/>
            <a:p>
              <a:pPr>
                <a:lnSpc>
                  <a:spcPct val="90000"/>
                </a:lnSpc>
              </a:pPr>
              <a:endParaRPr lang="en-US" sz="3300" b="0" strike="noStrike" spc="-1" dirty="0">
                <a:latin typeface="Arial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14DAC9-0035-42BA-9297-C2460C36E345}"/>
              </a:ext>
            </a:extLst>
          </p:cNvPr>
          <p:cNvSpPr txBox="1">
            <a:spLocks/>
          </p:cNvSpPr>
          <p:nvPr/>
        </p:nvSpPr>
        <p:spPr>
          <a:xfrm>
            <a:off x="2612392" y="2601691"/>
            <a:ext cx="3918856" cy="187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5400" dirty="0">
                <a:latin typeface="+mj-ea"/>
                <a:ea typeface="+mj-ea"/>
                <a:cs typeface="Times New Roman" pitchFamily="18" charset="0"/>
              </a:rPr>
              <a:t>감사합니다</a:t>
            </a:r>
            <a:r>
              <a:rPr lang="en-US" altLang="ko-KR" sz="54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+mj-ea"/>
                <a:ea typeface="+mj-ea"/>
                <a:cs typeface="Times New Roman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055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Approximation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5B2854-7B27-4E0B-8926-DF45B2EB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7" y="1556355"/>
            <a:ext cx="8474210" cy="94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5CAED-0F0D-4428-A8D7-59FFA6058A27}"/>
              </a:ext>
            </a:extLst>
          </p:cNvPr>
          <p:cNvSpPr txBox="1"/>
          <p:nvPr/>
        </p:nvSpPr>
        <p:spPr>
          <a:xfrm>
            <a:off x="395737" y="109469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Simple approximation</a:t>
            </a:r>
            <a:endParaRPr lang="ko-KR" altLang="en-US" sz="2400" dirty="0">
              <a:latin typeface="times new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2FCD55-D132-4A03-920B-822D9A33F5E2}"/>
              </a:ext>
            </a:extLst>
          </p:cNvPr>
          <p:cNvGrpSpPr/>
          <p:nvPr/>
        </p:nvGrpSpPr>
        <p:grpSpPr>
          <a:xfrm>
            <a:off x="395737" y="5115324"/>
            <a:ext cx="8474210" cy="1120977"/>
            <a:chOff x="385368" y="4997295"/>
            <a:chExt cx="8474210" cy="11209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F4057F-CAAA-453F-8023-D1CEC036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1" y="5345830"/>
              <a:ext cx="7675120" cy="772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AB4D53-7D5F-459A-B85D-F0DC1F778662}"/>
                </a:ext>
              </a:extLst>
            </p:cNvPr>
            <p:cNvSpPr txBox="1"/>
            <p:nvPr/>
          </p:nvSpPr>
          <p:spPr>
            <a:xfrm>
              <a:off x="385368" y="499729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Finite difference approximation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3F7C39-AB87-417F-B49A-FEAF02AB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5932" y="5722576"/>
              <a:ext cx="393646" cy="3567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9A65FB-B30D-41A5-98E9-E7E998085A52}"/>
              </a:ext>
            </a:extLst>
          </p:cNvPr>
          <p:cNvGrpSpPr/>
          <p:nvPr/>
        </p:nvGrpSpPr>
        <p:grpSpPr>
          <a:xfrm>
            <a:off x="334715" y="2778237"/>
            <a:ext cx="8474210" cy="2060905"/>
            <a:chOff x="334895" y="2680525"/>
            <a:chExt cx="8474210" cy="2060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BB81B6-8FA9-44EF-8362-5F85F8C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038" y="3237216"/>
              <a:ext cx="6249272" cy="4858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1B862-8179-4B53-9753-EE352ECE5356}"/>
                </a:ext>
              </a:extLst>
            </p:cNvPr>
            <p:cNvSpPr txBox="1"/>
            <p:nvPr/>
          </p:nvSpPr>
          <p:spPr>
            <a:xfrm>
              <a:off x="334895" y="2680525"/>
              <a:ext cx="8474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Applying chain rule to the approximate architecture gradient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A72D86-72CD-4DD0-AD79-42EB81E8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947" y="3358776"/>
              <a:ext cx="419158" cy="3810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7E0414-D6B2-4B94-A148-2087CD6E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120" y="3849400"/>
              <a:ext cx="3953427" cy="4001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2A4E-2168-4A8E-B667-D6437AE3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0424" y="4312745"/>
              <a:ext cx="3305636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6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741" y="1051009"/>
            <a:ext cx="8063524" cy="718121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743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to optimize is w of train loss and α (weight of operation) of validation loss.</a:t>
            </a:r>
            <a:endParaRPr lang="en-US" altLang="ko-KR" sz="1800" dirty="0">
              <a:latin typeface="times new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207A6-226A-4D02-8129-6AE58902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628" y="1744621"/>
            <a:ext cx="4972744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154C6-ADB7-4354-89EE-2F21B59C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58" y="2930783"/>
            <a:ext cx="7738683" cy="18106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D85368-DDB1-4A68-8D2A-507E7AA277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833"/>
          <a:stretch/>
        </p:blipFill>
        <p:spPr>
          <a:xfrm>
            <a:off x="2085628" y="4741436"/>
            <a:ext cx="4759704" cy="945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7F42CDB-2A0A-5DD6-BE1D-F56BF9C2C404}"/>
              </a:ext>
            </a:extLst>
          </p:cNvPr>
          <p:cNvGrpSpPr/>
          <p:nvPr/>
        </p:nvGrpSpPr>
        <p:grpSpPr>
          <a:xfrm>
            <a:off x="1087356" y="5806991"/>
            <a:ext cx="6516293" cy="461665"/>
            <a:chOff x="811436" y="6062006"/>
            <a:chExt cx="6516293" cy="4616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4ADFB2B-D303-01A4-D217-1953968C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436" y="6074154"/>
              <a:ext cx="270599" cy="4373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9869AD-E120-10F6-A740-24F3F2481A29}"/>
                </a:ext>
              </a:extLst>
            </p:cNvPr>
            <p:cNvSpPr txBox="1"/>
            <p:nvPr/>
          </p:nvSpPr>
          <p:spPr>
            <a:xfrm>
              <a:off x="1082035" y="6062006"/>
              <a:ext cx="6245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Learning rate for a step of inner optimization</a:t>
              </a:r>
              <a:endParaRPr lang="ko-KR" altLang="en-US" sz="2400" dirty="0">
                <a:latin typeface="times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57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2" y="1834146"/>
            <a:ext cx="8313735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AF0BE12-3D72-4EF6-8B4A-73C72D10F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11883"/>
              </p:ext>
            </p:extLst>
          </p:nvPr>
        </p:nvGraphicFramePr>
        <p:xfrm>
          <a:off x="289872" y="1909953"/>
          <a:ext cx="8563895" cy="311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779">
                  <a:extLst>
                    <a:ext uri="{9D8B030D-6E8A-4147-A177-3AD203B41FA5}">
                      <a16:colId xmlns:a16="http://schemas.microsoft.com/office/drawing/2014/main" val="1234152097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3176867682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2499935580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1434298976"/>
                    </a:ext>
                  </a:extLst>
                </a:gridCol>
                <a:gridCol w="1712779">
                  <a:extLst>
                    <a:ext uri="{9D8B030D-6E8A-4147-A177-3AD203B41FA5}">
                      <a16:colId xmlns:a16="http://schemas.microsoft.com/office/drawing/2014/main" val="1461457970"/>
                    </a:ext>
                  </a:extLst>
                </a:gridCol>
              </a:tblGrid>
              <a:tr h="622066">
                <a:tc>
                  <a:txBody>
                    <a:bodyPr/>
                    <a:lstStyle/>
                    <a:p>
                      <a:r>
                        <a:rPr lang="en-US" sz="1800" dirty="0"/>
                        <a:t>           </a:t>
                      </a:r>
                      <a:r>
                        <a:rPr lang="en-US" sz="1600" dirty="0"/>
                        <a:t>Test acc</a:t>
                      </a:r>
                    </a:p>
                    <a:p>
                      <a:r>
                        <a:rPr lang="en-US" sz="16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DARTS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t = 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t 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Gumbel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43746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437683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95.97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31930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 dirty="0"/>
                        <a:t>96.10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982766"/>
                  </a:ext>
                </a:extLst>
              </a:tr>
              <a:tr h="62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800"/>
                        <a:t>96.00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90637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6093B7-D5C9-40DF-9C63-0C889F54331A}"/>
              </a:ext>
            </a:extLst>
          </p:cNvPr>
          <p:cNvCxnSpPr>
            <a:cxnSpLocks/>
          </p:cNvCxnSpPr>
          <p:nvPr/>
        </p:nvCxnSpPr>
        <p:spPr>
          <a:xfrm>
            <a:off x="304895" y="1914633"/>
            <a:ext cx="1700981" cy="593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89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Research Progress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7C1C2-13C7-4A0D-B9F9-B8BB79ED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19" y="1837568"/>
            <a:ext cx="7525800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2F5134-5911-4B27-885D-4DB9B2AB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869" y="3670554"/>
            <a:ext cx="430590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BA56-12E7-403E-8DEE-AA371630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081"/>
            <a:ext cx="9144000" cy="4382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7DDCC2-FFCE-481C-B68D-9E61A513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7209"/>
            <a:ext cx="711616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97323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</p:spTree>
    <p:extLst>
      <p:ext uri="{BB962C8B-B14F-4D97-AF65-F5344CB8AC3E}">
        <p14:creationId xmlns:p14="http://schemas.microsoft.com/office/powerpoint/2010/main" val="165193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818" y="1961439"/>
            <a:ext cx="8112004" cy="2488597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Summary of DARTS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Approximation of DARTS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Algorithm of DARTS</a:t>
            </a:r>
          </a:p>
          <a:p>
            <a:pPr marL="457560" lvl="1">
              <a:spcBef>
                <a:spcPts val="1001"/>
              </a:spcBef>
              <a:buClr>
                <a:srgbClr val="000000"/>
              </a:buClr>
            </a:pPr>
            <a:r>
              <a:rPr lang="en-US" altLang="ko-KR" sz="3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9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A71478-E480-4155-86DB-2824C3D5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8" y="1121725"/>
            <a:ext cx="7462684" cy="54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D7BB2-29EA-4616-9FD8-309FA26AF379}"/>
              </a:ext>
            </a:extLst>
          </p:cNvPr>
          <p:cNvSpPr txBox="1"/>
          <p:nvPr/>
        </p:nvSpPr>
        <p:spPr>
          <a:xfrm>
            <a:off x="0" y="720269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train_search.py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AB6B1-4420-44F1-9084-B600FEFA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1200180"/>
            <a:ext cx="6838432" cy="52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B7295-C0BB-4374-9AC3-320970A3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340"/>
            <a:ext cx="762106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3F589-83E6-43F9-BFF2-8404B1A6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83156"/>
            <a:ext cx="8078327" cy="447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DDD0C5-D925-4A59-8A83-688317ABCA9A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train.py</a:t>
            </a:r>
          </a:p>
        </p:txBody>
      </p:sp>
    </p:spTree>
    <p:extLst>
      <p:ext uri="{BB962C8B-B14F-4D97-AF65-F5344CB8AC3E}">
        <p14:creationId xmlns:p14="http://schemas.microsoft.com/office/powerpoint/2010/main" val="221106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0119C-CDC4-4537-BEE8-DB12F17E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4322"/>
            <a:ext cx="9144000" cy="368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test.py</a:t>
            </a:r>
          </a:p>
        </p:txBody>
      </p:sp>
    </p:spTree>
    <p:extLst>
      <p:ext uri="{BB962C8B-B14F-4D97-AF65-F5344CB8AC3E}">
        <p14:creationId xmlns:p14="http://schemas.microsoft.com/office/powerpoint/2010/main" val="28632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663898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Genotype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F8904A-91E8-49FA-8543-A5559981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5826"/>
            <a:ext cx="9144000" cy="53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9A23-E11E-4C2C-B2AF-3ACEC585A38B}"/>
              </a:ext>
            </a:extLst>
          </p:cNvPr>
          <p:cNvSpPr txBox="1"/>
          <p:nvPr/>
        </p:nvSpPr>
        <p:spPr>
          <a:xfrm>
            <a:off x="0" y="900560"/>
            <a:ext cx="64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F849C-3EC9-4EEB-9994-E677CA74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4499"/>
            <a:ext cx="9144000" cy="3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A93FD-29E9-4AE2-A6A8-996FA0B0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7" y="1950662"/>
            <a:ext cx="6833926" cy="4424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670B-8892-4348-8084-C2EF2AEE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647990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3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Code Analysis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1B6AC-541C-4900-903B-47DEC11E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862"/>
            <a:ext cx="9144000" cy="4980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66CB7-1CE9-4353-AA48-5A945C057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8" y="968881"/>
            <a:ext cx="359142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72554" y="1648585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895580" y="1648585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E8A3-BBBB-403E-B7B6-826843929B2D}"/>
              </a:ext>
            </a:extLst>
          </p:cNvPr>
          <p:cNvSpPr txBox="1"/>
          <p:nvPr/>
        </p:nvSpPr>
        <p:spPr>
          <a:xfrm>
            <a:off x="372554" y="990559"/>
            <a:ext cx="338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case)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FE4CA-3419-4E9A-80F5-335979F0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80" y="2018845"/>
            <a:ext cx="3429479" cy="42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0A88A-5382-4878-AF70-41B34661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76" y="2017917"/>
            <a:ext cx="347711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6. Conclusion and Discussion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13898-018F-4D0D-BDA2-028BFC08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5" y="1694819"/>
            <a:ext cx="8592749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2E1B9-B1A0-4AE6-9F02-30574E2C2292}"/>
              </a:ext>
            </a:extLst>
          </p:cNvPr>
          <p:cNvSpPr txBox="1"/>
          <p:nvPr/>
        </p:nvSpPr>
        <p:spPr>
          <a:xfrm>
            <a:off x="654120" y="4132346"/>
            <a:ext cx="773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결과는 기존의 </a:t>
            </a:r>
            <a:r>
              <a:rPr lang="en-US" altLang="ko-KR" dirty="0"/>
              <a:t>Neural Architecture Search </a:t>
            </a:r>
            <a:r>
              <a:rPr lang="ko-KR" altLang="en-US" dirty="0"/>
              <a:t>문제를 제기하고 해결한 </a:t>
            </a:r>
            <a:endParaRPr lang="en-US" altLang="ko-KR" dirty="0"/>
          </a:p>
          <a:p>
            <a:r>
              <a:rPr lang="en-US" altLang="ko-KR" dirty="0"/>
              <a:t>NAS, ENAS</a:t>
            </a:r>
            <a:r>
              <a:rPr lang="ko-KR" altLang="en-US" dirty="0"/>
              <a:t>등의 유명 논문들이 채용한 문제 세팅을 </a:t>
            </a:r>
            <a:r>
              <a:rPr lang="en-US" altLang="ko-KR" dirty="0"/>
              <a:t>DARTS</a:t>
            </a:r>
            <a:r>
              <a:rPr lang="ko-KR" altLang="en-US" dirty="0"/>
              <a:t>에서도 그대로 채용하였기 때문에 </a:t>
            </a:r>
            <a:r>
              <a:rPr lang="en-US" altLang="ko-KR" dirty="0" err="1"/>
              <a:t>softmax</a:t>
            </a:r>
            <a:r>
              <a:rPr lang="ko-KR" altLang="en-US" dirty="0"/>
              <a:t>만으로는 충분한 </a:t>
            </a:r>
            <a:r>
              <a:rPr lang="en-US" altLang="ko-KR" dirty="0"/>
              <a:t>continuous relaxation</a:t>
            </a:r>
            <a:r>
              <a:rPr lang="ko-KR" altLang="en-US" dirty="0"/>
              <a:t>을 이끌어내지 못했기 때문이라고 생각함</a:t>
            </a:r>
            <a:r>
              <a:rPr lang="en-US" altLang="ko-KR" dirty="0"/>
              <a:t>. 8</a:t>
            </a:r>
            <a:r>
              <a:rPr lang="ko-KR" altLang="en-US" dirty="0"/>
              <a:t>가지 </a:t>
            </a:r>
            <a:r>
              <a:rPr lang="en-US" altLang="ko-KR" dirty="0"/>
              <a:t>operation</a:t>
            </a:r>
            <a:r>
              <a:rPr lang="ko-KR" altLang="en-US" dirty="0"/>
              <a:t>이 아닌</a:t>
            </a:r>
            <a:r>
              <a:rPr lang="en-US" altLang="ko-KR" dirty="0"/>
              <a:t>, 10</a:t>
            </a:r>
            <a:r>
              <a:rPr lang="ko-KR" altLang="en-US" dirty="0"/>
              <a:t>만개 정도의 </a:t>
            </a:r>
            <a:r>
              <a:rPr lang="en-US" altLang="ko-KR" dirty="0"/>
              <a:t>operation</a:t>
            </a:r>
            <a:r>
              <a:rPr lang="ko-KR" altLang="en-US" dirty="0"/>
              <a:t>이 있다면 어느정도 충분한 </a:t>
            </a:r>
            <a:r>
              <a:rPr lang="en-US" altLang="ko-KR" dirty="0"/>
              <a:t>relaxation</a:t>
            </a:r>
            <a:r>
              <a:rPr lang="ko-KR" altLang="en-US" dirty="0"/>
              <a:t>이 가능할 것으로 예상되나</a:t>
            </a:r>
            <a:r>
              <a:rPr lang="en-US" altLang="ko-KR" dirty="0"/>
              <a:t>, </a:t>
            </a:r>
            <a:r>
              <a:rPr lang="ko-KR" altLang="en-US" dirty="0"/>
              <a:t>이는 목적에 맞지 않는 불필요하게 너무 많은 </a:t>
            </a:r>
            <a:r>
              <a:rPr lang="en-US" altLang="ko-KR" dirty="0"/>
              <a:t>operation</a:t>
            </a:r>
            <a:r>
              <a:rPr lang="ko-KR" altLang="en-US" dirty="0"/>
              <a:t>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0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240" y="793390"/>
            <a:ext cx="8063524" cy="891678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NAS(Neural Architecture Search) Problem</a:t>
            </a: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Search space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ko-KR" alt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DAG(Directed Acyclic Graph)</a:t>
            </a:r>
          </a:p>
          <a:p>
            <a:pPr marL="685800" lvl="1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1E6B5-8EC3-48F5-B0C9-CA2672CC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7" y="1818267"/>
            <a:ext cx="8733825" cy="41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7323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that significantly reduces search cost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35DFB-60AB-4629-8815-4853B145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5003564"/>
            <a:ext cx="8095017" cy="83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EE235-53E6-423B-80D7-573FC94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203" y="2492187"/>
            <a:ext cx="458216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D08A8-2A2F-4ABC-B98F-A1F7B4AF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83" y="3835577"/>
            <a:ext cx="65160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3560" y="1698002"/>
            <a:ext cx="8063524" cy="510480"/>
          </a:xfrm>
          <a:prstGeom prst="rect">
            <a:avLst/>
          </a:prstGeom>
          <a:noFill/>
          <a:ln>
            <a:noFill/>
          </a:ln>
          <a:effectLst>
            <a:glow rad="1346200">
              <a:schemeClr val="accent1">
                <a:alpha val="40000"/>
              </a:schemeClr>
            </a:glow>
          </a:effectLst>
        </p:spPr>
        <p:txBody>
          <a:bodyPr lIns="68760" tIns="34200" rIns="68760" bIns="34200">
            <a:normAutofit/>
          </a:bodyPr>
          <a:lstStyle/>
          <a:p>
            <a:pPr marL="914760" lvl="1" indent="-4572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it outperforms other SOTA algorithms</a:t>
            </a:r>
            <a:endParaRPr lang="en-US" sz="20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E3BD3-FF34-49E0-A004-642F34F5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6" y="2304168"/>
            <a:ext cx="8899947" cy="3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0DE1A-DEDA-48C3-B1BC-6519FB4E88CA}"/>
              </a:ext>
            </a:extLst>
          </p:cNvPr>
          <p:cNvSpPr txBox="1"/>
          <p:nvPr/>
        </p:nvSpPr>
        <p:spPr>
          <a:xfrm>
            <a:off x="569700" y="96270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281FD-D73F-4B35-9365-D72BA514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1" y="1805315"/>
            <a:ext cx="8726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7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Search space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3DEA7-24DD-41CB-994D-0F44DC8E472B}"/>
              </a:ext>
            </a:extLst>
          </p:cNvPr>
          <p:cNvGrpSpPr/>
          <p:nvPr/>
        </p:nvGrpSpPr>
        <p:grpSpPr>
          <a:xfrm>
            <a:off x="1152709" y="4556903"/>
            <a:ext cx="6838582" cy="885949"/>
            <a:chOff x="3314343" y="5336003"/>
            <a:chExt cx="6838582" cy="8859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F156E8-83E7-4C43-B471-BB80BC6E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343" y="5336003"/>
              <a:ext cx="2514951" cy="885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CC6934-639B-4D67-A148-856CD3A4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9451" y="5532421"/>
              <a:ext cx="533474" cy="4572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F27820-72F1-4A7A-AF81-5FB1962855EE}"/>
              </a:ext>
            </a:extLst>
          </p:cNvPr>
          <p:cNvSpPr txBox="1"/>
          <p:nvPr/>
        </p:nvSpPr>
        <p:spPr>
          <a:xfrm>
            <a:off x="1152889" y="5385438"/>
            <a:ext cx="7291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"/>
              </a:rPr>
              <a:t>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 : input</a:t>
            </a:r>
          </a:p>
          <a:p>
            <a:r>
              <a:rPr lang="en-US" altLang="ko-KR" sz="2000" dirty="0">
                <a:latin typeface="times new"/>
              </a:rPr>
              <a:t>x(j) : output</a:t>
            </a:r>
          </a:p>
          <a:p>
            <a:r>
              <a:rPr lang="en-US" altLang="ko-KR" sz="2000" dirty="0">
                <a:latin typeface="times new"/>
              </a:rPr>
              <a:t>o(</a:t>
            </a:r>
            <a:r>
              <a:rPr lang="en-US" altLang="ko-KR" sz="2000" dirty="0" err="1">
                <a:latin typeface="times new"/>
              </a:rPr>
              <a:t>i,j</a:t>
            </a:r>
            <a:r>
              <a:rPr lang="en-US" altLang="ko-KR" sz="2000" dirty="0">
                <a:latin typeface="times new"/>
              </a:rPr>
              <a:t>) : operation (transforms x(</a:t>
            </a:r>
            <a:r>
              <a:rPr lang="en-US" altLang="ko-KR" sz="2000" dirty="0" err="1">
                <a:latin typeface="times new"/>
              </a:rPr>
              <a:t>i</a:t>
            </a:r>
            <a:r>
              <a:rPr lang="en-US" altLang="ko-KR" sz="2000" dirty="0">
                <a:latin typeface="times new"/>
              </a:rPr>
              <a:t>))</a:t>
            </a:r>
            <a:endParaRPr lang="ko-KR" altLang="en-US" sz="2000" dirty="0">
              <a:latin typeface="times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5A26-7BC1-4EAA-83E0-815DD9711342}"/>
              </a:ext>
            </a:extLst>
          </p:cNvPr>
          <p:cNvSpPr txBox="1"/>
          <p:nvPr/>
        </p:nvSpPr>
        <p:spPr>
          <a:xfrm>
            <a:off x="654120" y="705665"/>
            <a:ext cx="400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Directed Acyclic Graph</a:t>
            </a:r>
            <a:endParaRPr lang="ko-KR" altLang="en-US" sz="2400" dirty="0">
              <a:latin typeface="times new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8D2C48-09D1-4FD0-8096-4D2991FC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302" y="1324653"/>
            <a:ext cx="6537876" cy="2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BD826-FBF3-4019-8827-289A54A9BEE2}"/>
              </a:ext>
            </a:extLst>
          </p:cNvPr>
          <p:cNvSpPr txBox="1"/>
          <p:nvPr/>
        </p:nvSpPr>
        <p:spPr>
          <a:xfrm>
            <a:off x="537510" y="4472362"/>
            <a:ext cx="80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task of architecture search then reduces to learning a set of continuous variables α = { α (</a:t>
            </a:r>
            <a:r>
              <a:rPr lang="en-US" altLang="ko-KR" dirty="0" err="1"/>
              <a:t>i,j</a:t>
            </a:r>
            <a:r>
              <a:rPr lang="en-US" altLang="ko-KR" dirty="0"/>
              <a:t>) }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D9462-6758-4E15-ADF0-1774D98D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56" y="5186777"/>
            <a:ext cx="644865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CB943-FE0C-45C6-9DED-8E50F511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18" y="5621803"/>
            <a:ext cx="3302682" cy="47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2010-14A5-44A4-B7BE-26F4B6D02084}"/>
              </a:ext>
            </a:extLst>
          </p:cNvPr>
          <p:cNvSpPr txBox="1"/>
          <p:nvPr/>
        </p:nvSpPr>
        <p:spPr>
          <a:xfrm>
            <a:off x="569880" y="5191885"/>
            <a:ext cx="6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 the end of the search, replace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7DE0-87D5-427D-9DEE-F8D191DE30FA}"/>
              </a:ext>
            </a:extLst>
          </p:cNvPr>
          <p:cNvSpPr txBox="1"/>
          <p:nvPr/>
        </p:nvSpPr>
        <p:spPr>
          <a:xfrm>
            <a:off x="573618" y="5712499"/>
            <a:ext cx="135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9D8C4-2313-469C-9510-F1C71461A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3" y="848405"/>
            <a:ext cx="7358954" cy="35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88EF6-FFF7-4CC0-9BFB-B29A86D2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84" y="1130504"/>
            <a:ext cx="5344271" cy="36581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BF7AD-CE12-439C-9B89-9DB5807FA420}"/>
              </a:ext>
            </a:extLst>
          </p:cNvPr>
          <p:cNvSpPr txBox="1"/>
          <p:nvPr/>
        </p:nvSpPr>
        <p:spPr>
          <a:xfrm>
            <a:off x="569880" y="5283907"/>
            <a:ext cx="806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The example shows that a suitable choice of ξ helps to converge to a better local optimum.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5893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 </a:t>
              </a: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Discussion</a:t>
              </a:r>
              <a:endParaRPr lang="en-US" sz="3600" spc="-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A7585A-7ADB-4736-9422-104D28C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78" y="2818368"/>
            <a:ext cx="7716253" cy="77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85590-1E8A-43B8-A875-9E70BC77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78" y="4247251"/>
            <a:ext cx="8255643" cy="1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3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87A5E-4BF1-44C7-8773-D28E3FEA9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5" y="2553042"/>
            <a:ext cx="8564170" cy="193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247D0-FAE5-43BC-8F0A-1ECC0DC2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0" y="4678112"/>
            <a:ext cx="270599" cy="437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B9B7F6-0BAB-4BA8-8F69-10E169D8D71D}"/>
              </a:ext>
            </a:extLst>
          </p:cNvPr>
          <p:cNvSpPr txBox="1"/>
          <p:nvPr/>
        </p:nvSpPr>
        <p:spPr>
          <a:xfrm>
            <a:off x="924719" y="4665964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"/>
              </a:rPr>
              <a:t>: Learning rate for a step of inner optimization</a:t>
            </a:r>
            <a:endParaRPr lang="ko-KR" altLang="en-US" sz="2400" dirty="0">
              <a:latin typeface="times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6C06-D367-808C-2D5B-AC5E95D55FDF}"/>
              </a:ext>
            </a:extLst>
          </p:cNvPr>
          <p:cNvSpPr txBox="1"/>
          <p:nvPr/>
        </p:nvSpPr>
        <p:spPr>
          <a:xfrm>
            <a:off x="398070" y="1029722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Algorithm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709003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1507889"/>
            <a:ext cx="8060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Optimization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discrepancies between the continuous architecture encoding and the derived discrete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This could be alleviated by annealing the </a:t>
            </a:r>
            <a:r>
              <a:rPr lang="en-US" altLang="ko-KR" sz="2400" dirty="0" err="1">
                <a:latin typeface="times new"/>
              </a:rPr>
              <a:t>softmax</a:t>
            </a:r>
            <a:r>
              <a:rPr lang="en-US" altLang="ko-KR" sz="2400" dirty="0">
                <a:latin typeface="times new"/>
              </a:rPr>
              <a:t> temperature (with a suitable schedule) to enforce one-hot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times new"/>
              </a:rPr>
              <a:t>Performance-aware architecture derivation schemes based on the shared parameters learned during the search process.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times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384794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Results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FA4C8-EFDA-409E-9644-EEC3D70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" y="1675789"/>
            <a:ext cx="7959386" cy="3064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03EFE-6E96-428B-BCC7-6C3A25EBFCC0}"/>
              </a:ext>
            </a:extLst>
          </p:cNvPr>
          <p:cNvSpPr txBox="1"/>
          <p:nvPr/>
        </p:nvSpPr>
        <p:spPr>
          <a:xfrm>
            <a:off x="654120" y="5213615"/>
            <a:ext cx="806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Transfer learning with DARTS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395881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Summary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ED4A8-AF64-4D55-87D7-F3702CE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80" y="2054874"/>
            <a:ext cx="6519071" cy="17585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CEB138-AC29-9325-C337-8FF5569228D5}"/>
              </a:ext>
            </a:extLst>
          </p:cNvPr>
          <p:cNvGrpSpPr/>
          <p:nvPr/>
        </p:nvGrpSpPr>
        <p:grpSpPr>
          <a:xfrm>
            <a:off x="569880" y="4132300"/>
            <a:ext cx="8140641" cy="1693256"/>
            <a:chOff x="569880" y="4132300"/>
            <a:chExt cx="8140641" cy="16932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F27820-72F1-4A7A-AF81-5FB1962855EE}"/>
                </a:ext>
              </a:extLst>
            </p:cNvPr>
            <p:cNvSpPr txBox="1"/>
            <p:nvPr/>
          </p:nvSpPr>
          <p:spPr>
            <a:xfrm>
              <a:off x="1248698" y="4132300"/>
              <a:ext cx="661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  :  Example of a set O : {convolution, pooling, none}</a:t>
              </a:r>
              <a:endParaRPr lang="ko-KR" altLang="en-US" sz="2400" dirty="0">
                <a:latin typeface="times new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827534-68D6-4F71-9C1D-2F604E83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0" y="4173005"/>
              <a:ext cx="832252" cy="3802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1EA451-E01B-4260-8287-0587D036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880" y="5287909"/>
              <a:ext cx="840788" cy="5376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B2F5E-15C5-4749-BBA0-23DE5780D2A9}"/>
                </a:ext>
              </a:extLst>
            </p:cNvPr>
            <p:cNvSpPr txBox="1"/>
            <p:nvPr/>
          </p:nvSpPr>
          <p:spPr>
            <a:xfrm>
              <a:off x="1419204" y="5292456"/>
              <a:ext cx="7291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Mixed operation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6DEDBF-0D0E-463E-83F0-64F9A7EC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440" y="4685256"/>
              <a:ext cx="845300" cy="4866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8E6E1E-1B7F-4DE1-92BC-DE78CEA27CD9}"/>
                </a:ext>
              </a:extLst>
            </p:cNvPr>
            <p:cNvSpPr txBox="1"/>
            <p:nvPr/>
          </p:nvSpPr>
          <p:spPr>
            <a:xfrm>
              <a:off x="1419204" y="4685256"/>
              <a:ext cx="7291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Weights of operations (Vector)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B091AD-9C41-47A6-AB2D-7A2C3B4E6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97" y="2693027"/>
            <a:ext cx="571580" cy="466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97E238-A87D-B368-8973-4E3717E4FAEC}"/>
              </a:ext>
            </a:extLst>
          </p:cNvPr>
          <p:cNvSpPr txBox="1"/>
          <p:nvPr/>
        </p:nvSpPr>
        <p:spPr>
          <a:xfrm>
            <a:off x="313560" y="905400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imes new"/>
              </a:rPr>
              <a:t>Contunuous</a:t>
            </a:r>
            <a:r>
              <a:rPr lang="en-US" altLang="ko-KR" sz="2400" dirty="0">
                <a:latin typeface="times new"/>
              </a:rPr>
              <a:t> Relaxation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75019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altLang="ko-KR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Continuous relaxation and optimization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F5D47B-7874-4E8D-A815-D4C1E4E827FD}"/>
              </a:ext>
            </a:extLst>
          </p:cNvPr>
          <p:cNvGrpSpPr/>
          <p:nvPr/>
        </p:nvGrpSpPr>
        <p:grpSpPr>
          <a:xfrm>
            <a:off x="569880" y="1585110"/>
            <a:ext cx="7713256" cy="4634846"/>
            <a:chOff x="651111" y="1159704"/>
            <a:chExt cx="7713256" cy="46348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5D21A28-EA0D-4243-9942-E188BF02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20" y="1159704"/>
              <a:ext cx="3305636" cy="7525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3FF3A2-E72D-4841-9F9B-37CDDBC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35" y="1925942"/>
              <a:ext cx="5572903" cy="4953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5F35C8-65D8-4B72-9EC8-6F7EEAFB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419" y="1293073"/>
              <a:ext cx="523948" cy="4858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7FD891-68DF-42A4-B1A9-9FE67F1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0017" y="1960928"/>
              <a:ext cx="484752" cy="4253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0293C9-DB4B-429C-AD4E-DF75EB80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035" y="3129737"/>
              <a:ext cx="394993" cy="3238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5F3C3-759B-4762-8263-2A61F517B9D3}"/>
                </a:ext>
              </a:extLst>
            </p:cNvPr>
            <p:cNvSpPr txBox="1"/>
            <p:nvPr/>
          </p:nvSpPr>
          <p:spPr>
            <a:xfrm>
              <a:off x="1236351" y="3040199"/>
              <a:ext cx="4459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imes new"/>
                </a:rPr>
                <a:t>:  weight one step after w</a:t>
              </a:r>
              <a:endParaRPr lang="ko-KR" altLang="en-US" sz="2400" dirty="0">
                <a:latin typeface="times new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BBD1A-BD86-4F06-BF17-3E77F4B8059F}"/>
                </a:ext>
              </a:extLst>
            </p:cNvPr>
            <p:cNvSpPr txBox="1"/>
            <p:nvPr/>
          </p:nvSpPr>
          <p:spPr>
            <a:xfrm>
              <a:off x="651111" y="4594221"/>
              <a:ext cx="761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Goal is to find α*</a:t>
              </a:r>
              <a:r>
                <a:rPr lang="en-US" altLang="ko-KR" sz="2400" dirty="0"/>
                <a:t> </a:t>
              </a:r>
              <a:r>
                <a:rPr lang="en-US" altLang="ko-KR" sz="2400" dirty="0">
                  <a:latin typeface="times new"/>
                </a:rPr>
                <a:t>that minimizes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times new"/>
                </a:rPr>
                <a:t>(4) is bilevel optimization problem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times ne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8986E0-E691-412D-9005-52EBCCE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213" y="4543024"/>
              <a:ext cx="1797790" cy="3919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D469E3-7ED9-44EC-9EF5-706A694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035" y="3573881"/>
              <a:ext cx="4282228" cy="4021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AA41518-0FC3-0415-2F7B-C1007A0664F2}"/>
              </a:ext>
            </a:extLst>
          </p:cNvPr>
          <p:cNvSpPr txBox="1"/>
          <p:nvPr/>
        </p:nvSpPr>
        <p:spPr>
          <a:xfrm>
            <a:off x="313560" y="817693"/>
            <a:ext cx="624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"/>
              </a:rPr>
              <a:t>Objective function</a:t>
            </a:r>
            <a:endParaRPr lang="ko-KR" altLang="en-US" sz="2400" dirty="0">
              <a:latin typeface="times new"/>
            </a:endParaRPr>
          </a:p>
        </p:txBody>
      </p:sp>
    </p:spTree>
    <p:extLst>
      <p:ext uri="{BB962C8B-B14F-4D97-AF65-F5344CB8AC3E}">
        <p14:creationId xmlns:p14="http://schemas.microsoft.com/office/powerpoint/2010/main" val="137032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Algorithm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2A211-C1CB-4494-95AC-BD35088A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8" y="882338"/>
            <a:ext cx="7738683" cy="1810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/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train_search</a:t>
                </a:r>
                <a:endParaRPr lang="en-US" dirty="0"/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1.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2. update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train</a:t>
                </a:r>
              </a:p>
              <a:p>
                <a:r>
                  <a:rPr lang="en-US" dirty="0"/>
                  <a:t>    - infer()</a:t>
                </a:r>
              </a:p>
              <a:p>
                <a:r>
                  <a:rPr lang="en-US" dirty="0"/>
                  <a:t>    - train():</a:t>
                </a:r>
              </a:p>
              <a:p>
                <a:r>
                  <a:rPr lang="en-US" dirty="0"/>
                  <a:t>          train the model which learned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</a:t>
                </a:r>
              </a:p>
              <a:p>
                <a:r>
                  <a:rPr lang="en-US" dirty="0"/>
                  <a:t>    - infer()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D574D-5EB1-45D2-94C2-A8F87BE5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20" y="3057832"/>
                <a:ext cx="7787041" cy="3139321"/>
              </a:xfrm>
              <a:prstGeom prst="rect">
                <a:avLst/>
              </a:prstGeom>
              <a:blipFill>
                <a:blip r:embed="rId6"/>
                <a:stretch>
                  <a:fillRect l="-626" t="-1165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6E6E94-4FE2-4072-A3D6-CEF35DD4CBD4}"/>
              </a:ext>
            </a:extLst>
          </p:cNvPr>
          <p:cNvCxnSpPr/>
          <p:nvPr/>
        </p:nvCxnSpPr>
        <p:spPr>
          <a:xfrm>
            <a:off x="6941574" y="1809135"/>
            <a:ext cx="6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563FD7-8B29-40E8-8787-EAB1210D7FAA}"/>
              </a:ext>
            </a:extLst>
          </p:cNvPr>
          <p:cNvCxnSpPr>
            <a:cxnSpLocks/>
          </p:cNvCxnSpPr>
          <p:nvPr/>
        </p:nvCxnSpPr>
        <p:spPr>
          <a:xfrm flipV="1">
            <a:off x="7590503" y="1809135"/>
            <a:ext cx="0" cy="1996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D2052-CAB0-4912-963C-37E52310433D}"/>
              </a:ext>
            </a:extLst>
          </p:cNvPr>
          <p:cNvCxnSpPr>
            <a:cxnSpLocks/>
          </p:cNvCxnSpPr>
          <p:nvPr/>
        </p:nvCxnSpPr>
        <p:spPr>
          <a:xfrm flipH="1">
            <a:off x="2536723" y="3796630"/>
            <a:ext cx="5053780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89243B-8C32-4B47-A8D6-523EBE4916C1}"/>
              </a:ext>
            </a:extLst>
          </p:cNvPr>
          <p:cNvCxnSpPr>
            <a:cxnSpLocks/>
          </p:cNvCxnSpPr>
          <p:nvPr/>
        </p:nvCxnSpPr>
        <p:spPr>
          <a:xfrm>
            <a:off x="5186516" y="2217174"/>
            <a:ext cx="2079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BA7D-06C9-4577-A2C3-664C9BC35A53}"/>
              </a:ext>
            </a:extLst>
          </p:cNvPr>
          <p:cNvCxnSpPr>
            <a:cxnSpLocks/>
          </p:cNvCxnSpPr>
          <p:nvPr/>
        </p:nvCxnSpPr>
        <p:spPr>
          <a:xfrm flipV="1">
            <a:off x="7266038" y="2217174"/>
            <a:ext cx="0" cy="187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9549B0-5DD7-4B71-A2F7-B7E1F06E10DB}"/>
              </a:ext>
            </a:extLst>
          </p:cNvPr>
          <p:cNvCxnSpPr>
            <a:cxnSpLocks/>
          </p:cNvCxnSpPr>
          <p:nvPr/>
        </p:nvCxnSpPr>
        <p:spPr>
          <a:xfrm flipH="1">
            <a:off x="2536723" y="4088094"/>
            <a:ext cx="472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1A3DC0-BF22-4ACE-B0C1-C048B436AFCA}"/>
              </a:ext>
            </a:extLst>
          </p:cNvPr>
          <p:cNvCxnSpPr>
            <a:cxnSpLocks/>
          </p:cNvCxnSpPr>
          <p:nvPr/>
        </p:nvCxnSpPr>
        <p:spPr>
          <a:xfrm>
            <a:off x="4768645" y="2487562"/>
            <a:ext cx="89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501823-AE02-42E2-8DEB-AAA6F0AEE0CD}"/>
              </a:ext>
            </a:extLst>
          </p:cNvPr>
          <p:cNvCxnSpPr>
            <a:cxnSpLocks/>
          </p:cNvCxnSpPr>
          <p:nvPr/>
        </p:nvCxnSpPr>
        <p:spPr>
          <a:xfrm flipV="1">
            <a:off x="5663381" y="2487562"/>
            <a:ext cx="0" cy="297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8863D5-75EC-4787-8909-C46332473192}"/>
              </a:ext>
            </a:extLst>
          </p:cNvPr>
          <p:cNvCxnSpPr>
            <a:cxnSpLocks/>
          </p:cNvCxnSpPr>
          <p:nvPr/>
        </p:nvCxnSpPr>
        <p:spPr>
          <a:xfrm flipH="1">
            <a:off x="4547640" y="5459694"/>
            <a:ext cx="1115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9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7B0223-F1EC-42E8-87A4-7C67CD60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3578"/>
            <a:ext cx="9144000" cy="247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DE5B-92AC-4342-9256-81CD6DCA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8" y="1235121"/>
            <a:ext cx="7470763" cy="17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Conclusion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3D924-90C0-4FFA-B736-8428939C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38" y="2010570"/>
            <a:ext cx="4661763" cy="452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1FBE5-355C-4C8D-BC56-9D03C9F9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137" y="732799"/>
            <a:ext cx="5840721" cy="1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2"/>
          <p:cNvGrpSpPr/>
          <p:nvPr/>
        </p:nvGrpSpPr>
        <p:grpSpPr>
          <a:xfrm>
            <a:off x="0" y="19080"/>
            <a:ext cx="9143640" cy="562680"/>
            <a:chOff x="0" y="19080"/>
            <a:chExt cx="9143640" cy="562680"/>
          </a:xfrm>
        </p:grpSpPr>
        <p:grpSp>
          <p:nvGrpSpPr>
            <p:cNvPr id="103" name="Group 3"/>
            <p:cNvGrpSpPr/>
            <p:nvPr/>
          </p:nvGrpSpPr>
          <p:grpSpPr>
            <a:xfrm>
              <a:off x="0" y="19080"/>
              <a:ext cx="9143640" cy="558000"/>
              <a:chOff x="0" y="19080"/>
              <a:chExt cx="9143640" cy="558000"/>
            </a:xfrm>
          </p:grpSpPr>
          <p:grpSp>
            <p:nvGrpSpPr>
              <p:cNvPr id="104" name="Group 4"/>
              <p:cNvGrpSpPr/>
              <p:nvPr/>
            </p:nvGrpSpPr>
            <p:grpSpPr>
              <a:xfrm>
                <a:off x="0" y="63360"/>
                <a:ext cx="9143640" cy="513720"/>
                <a:chOff x="0" y="63360"/>
                <a:chExt cx="9143640" cy="513720"/>
              </a:xfrm>
            </p:grpSpPr>
            <p:sp>
              <p:nvSpPr>
                <p:cNvPr id="105" name="CustomShape 5"/>
                <p:cNvSpPr/>
                <p:nvPr/>
              </p:nvSpPr>
              <p:spPr>
                <a:xfrm>
                  <a:off x="0" y="63360"/>
                  <a:ext cx="9143640" cy="1281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6" name="CustomShape 6"/>
                <p:cNvSpPr/>
                <p:nvPr/>
              </p:nvSpPr>
              <p:spPr>
                <a:xfrm>
                  <a:off x="0" y="191880"/>
                  <a:ext cx="9143640" cy="128160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" name="CustomShape 7"/>
                <p:cNvSpPr/>
                <p:nvPr/>
              </p:nvSpPr>
              <p:spPr>
                <a:xfrm>
                  <a:off x="0" y="320400"/>
                  <a:ext cx="9143640" cy="128160"/>
                </a:xfrm>
                <a:prstGeom prst="rect">
                  <a:avLst/>
                </a:prstGeom>
                <a:solidFill>
                  <a:srgbClr val="DB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" name="CustomShape 8"/>
                <p:cNvSpPr/>
                <p:nvPr/>
              </p:nvSpPr>
              <p:spPr>
                <a:xfrm>
                  <a:off x="0" y="448920"/>
                  <a:ext cx="9143640" cy="1281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109" name="Picture 3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7240" y="64080"/>
                  <a:ext cx="512640" cy="512640"/>
                </a:xfrm>
                <a:prstGeom prst="rect">
                  <a:avLst/>
                </a:prstGeom>
                <a:ln w="57240">
                  <a:solidFill>
                    <a:schemeClr val="bg1"/>
                  </a:solidFill>
                  <a:round/>
                </a:ln>
              </p:spPr>
            </p:pic>
          </p:grpSp>
          <p:pic>
            <p:nvPicPr>
              <p:cNvPr id="110" name="Picture 25"/>
              <p:cNvPicPr/>
              <p:nvPr/>
            </p:nvPicPr>
            <p:blipFill>
              <a:blip r:embed="rId4"/>
              <a:srcRect l="49254" t="-9283"/>
              <a:stretch/>
            </p:blipFill>
            <p:spPr>
              <a:xfrm>
                <a:off x="7143840" y="19080"/>
                <a:ext cx="1942920" cy="558000"/>
              </a:xfrm>
              <a:prstGeom prst="rect">
                <a:avLst/>
              </a:prstGeom>
              <a:ln w="57240">
                <a:solidFill>
                  <a:schemeClr val="bg1"/>
                </a:solidFill>
                <a:round/>
              </a:ln>
            </p:spPr>
          </p:pic>
        </p:grpSp>
        <p:sp>
          <p:nvSpPr>
            <p:cNvPr id="111" name="CustomShape 9"/>
            <p:cNvSpPr/>
            <p:nvPr/>
          </p:nvSpPr>
          <p:spPr>
            <a:xfrm>
              <a:off x="654120" y="71280"/>
              <a:ext cx="6470280" cy="510480"/>
            </a:xfrm>
            <a:prstGeom prst="rect">
              <a:avLst/>
            </a:prstGeom>
            <a:noFill/>
            <a:ln w="38160">
              <a:noFill/>
            </a:ln>
            <a:effectLst>
              <a:outerShdw blurRad="5080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62500" lnSpcReduction="20000"/>
            </a:bodyPr>
            <a:lstStyle/>
            <a:p>
              <a:pPr marL="457560" lvl="1">
                <a:lnSpc>
                  <a:spcPct val="15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US" sz="3600" spc="-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Problems Discussed</a:t>
              </a: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0" y="6610196"/>
            <a:ext cx="9143640" cy="256680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0DD01-6B80-46C6-AE54-4D46D33A2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412" y="1474020"/>
            <a:ext cx="3848637" cy="3962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5451-7ADC-4BC8-A552-C1FC2EB9F17A}"/>
              </a:ext>
            </a:extLst>
          </p:cNvPr>
          <p:cNvSpPr txBox="1"/>
          <p:nvPr/>
        </p:nvSpPr>
        <p:spPr>
          <a:xfrm>
            <a:off x="382386" y="974503"/>
            <a:ext cx="42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1FF7-C642-4EC4-A6AD-40618FC3F84C}"/>
              </a:ext>
            </a:extLst>
          </p:cNvPr>
          <p:cNvSpPr txBox="1"/>
          <p:nvPr/>
        </p:nvSpPr>
        <p:spPr>
          <a:xfrm>
            <a:off x="4905412" y="974503"/>
            <a:ext cx="38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50</a:t>
            </a:r>
            <a:r>
              <a:rPr lang="en-US" baseline="30000" dirty="0"/>
              <a:t>th</a:t>
            </a:r>
            <a:r>
              <a:rPr lang="en-US" dirty="0"/>
              <a:t> epoch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ED590C-6AA5-43C7-A7C5-F82BEB66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5" y="1464494"/>
            <a:ext cx="3600953" cy="3972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41F94-6388-48B4-AA12-4F8CBE2E351E}"/>
              </a:ext>
            </a:extLst>
          </p:cNvPr>
          <p:cNvSpPr txBox="1"/>
          <p:nvPr/>
        </p:nvSpPr>
        <p:spPr>
          <a:xfrm>
            <a:off x="382386" y="5751871"/>
            <a:ext cx="83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Vanishing Gradient </a:t>
            </a:r>
            <a:r>
              <a:rPr lang="ko-KR" altLang="en-US" dirty="0"/>
              <a:t>와 유사한 문제가 알파 값에서 나타나는 것으로 사료됨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1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63650</TotalTime>
  <Words>830</Words>
  <Application>Microsoft Office PowerPoint</Application>
  <PresentationFormat>화면 슬라이드 쇼(4:3)</PresentationFormat>
  <Paragraphs>191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DejaVu Sans</vt:lpstr>
      <vt:lpstr>times new</vt:lpstr>
      <vt:lpstr>Arial</vt:lpstr>
      <vt:lpstr>Calibri</vt:lpstr>
      <vt:lpstr>Calibri Light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dwi ary</dc:creator>
  <dc:description/>
  <cp:lastModifiedBy>신 지용</cp:lastModifiedBy>
  <cp:revision>1179</cp:revision>
  <cp:lastPrinted>2021-06-14T00:51:48Z</cp:lastPrinted>
  <dcterms:created xsi:type="dcterms:W3CDTF">2018-11-22T08:09:53Z</dcterms:created>
  <dcterms:modified xsi:type="dcterms:W3CDTF">2022-05-23T03:59:52Z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